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T Interphases" charset="1" panose="02000503020000020004"/>
      <p:regular r:id="rId26"/>
    </p:embeddedFont>
    <p:embeddedFont>
      <p:font typeface="Cooper BT Light" charset="1" panose="0208050304030B020404"/>
      <p:regular r:id="rId27"/>
    </p:embeddedFont>
    <p:embeddedFont>
      <p:font typeface="TT Interphases Bold" charset="1" panose="02000803060000020004"/>
      <p:regular r:id="rId28"/>
    </p:embeddedFont>
    <p:embeddedFont>
      <p:font typeface="Georgia Pro Light" charset="1" panose="02040302050405020303"/>
      <p:regular r:id="rId29"/>
    </p:embeddedFont>
    <p:embeddedFont>
      <p:font typeface="Cooper BT Medium" charset="1" panose="0208060305030B0204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666750"/>
            <a:ext cx="8324850" cy="6856149"/>
            <a:chOff x="0" y="0"/>
            <a:chExt cx="11099800" cy="91415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623372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</a:pPr>
              <a:r>
                <a:rPr lang="en-US" sz="2399" spc="-47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DevOps Insights and Technology Stack Overview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1099800" cy="7942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499"/>
                </a:lnSpc>
              </a:pPr>
              <a:r>
                <a:rPr lang="en-US" sz="11499" spc="-229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Tracking-System-Application Presentation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296400" y="8155899"/>
            <a:ext cx="832485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A4BAD5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Saketh Vishwanatham, Gollakota Satya Kartik </a:t>
            </a:r>
          </a:p>
          <a:p>
            <a:pPr algn="l" marL="0" indent="0" lvl="0">
              <a:lnSpc>
                <a:spcPts val="39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13803" t="0" r="-1380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6115050" y="8971632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701519" y="1694473"/>
            <a:ext cx="9591498" cy="118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75"/>
              </a:lnSpc>
              <a:spcBef>
                <a:spcPct val="0"/>
              </a:spcBef>
            </a:pPr>
            <a:r>
              <a:rPr lang="en-US" sz="8875" spc="-177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errafor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01519" y="3215302"/>
            <a:ext cx="9234716" cy="2970381"/>
            <a:chOff x="0" y="0"/>
            <a:chExt cx="12312955" cy="396050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5725"/>
              <a:ext cx="12312955" cy="814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9"/>
                </a:lnSpc>
                <a:spcBef>
                  <a:spcPct val="0"/>
                </a:spcBef>
              </a:pPr>
              <a:r>
                <a:rPr lang="en-US" sz="4469" spc="-89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Infra</a:t>
              </a:r>
              <a:r>
                <a:rPr lang="en-US" sz="4469" spc="-89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structure as Code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1821"/>
              <a:ext cx="12312955" cy="303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-55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                   Terraform</a:t>
              </a:r>
              <a:r>
                <a:rPr lang="en-US" sz="2799" spc="-55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is an open-source Infrastructure as Code (IaC) tool developed by HashiCorp. It allows you to define, provision, and manage cloud infrastructure using simple, declarative configuration files written in HCL (HashiCorp Configuration Language).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01519" y="6522234"/>
            <a:ext cx="9234716" cy="2970381"/>
            <a:chOff x="0" y="0"/>
            <a:chExt cx="12312955" cy="39605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5725"/>
              <a:ext cx="12312955" cy="814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9"/>
                </a:lnSpc>
                <a:spcBef>
                  <a:spcPct val="0"/>
                </a:spcBef>
              </a:pPr>
              <a:r>
                <a:rPr lang="en-US" sz="4469" spc="-89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Cloud Infra</a:t>
              </a:r>
              <a:r>
                <a:rPr lang="en-US" sz="4469" spc="-89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structure (AWS)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1821"/>
              <a:ext cx="12312955" cy="3038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799" spc="-55">
                  <a:solidFill>
                    <a:srgbClr val="E0E6F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Amazon</a:t>
              </a:r>
              <a:r>
                <a:rPr lang="en-US" b="true" sz="2799" spc="-55" strike="noStrike" u="none">
                  <a:solidFill>
                    <a:srgbClr val="E0E6F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ECR (Elastic Container Registry):</a:t>
              </a:r>
              <a:r>
                <a:rPr lang="en-US" sz="2799" spc="-55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Stores Docker images built by Jenkins.</a:t>
              </a:r>
            </a:p>
            <a:p>
              <a:pPr algn="l" marL="604518" indent="-302259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799" spc="-55" strike="noStrike" u="none">
                  <a:solidFill>
                    <a:srgbClr val="E0E6F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Amazon EKS (Elastic Kubernetes Service): </a:t>
              </a:r>
              <a:r>
                <a:rPr lang="en-US" sz="2799" spc="-55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Manages Kubernetes clusters for container orchestration.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34450" y="666750"/>
            <a:ext cx="8324850" cy="9294495"/>
            <a:chOff x="0" y="0"/>
            <a:chExt cx="11099800" cy="12392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543300"/>
              <a:ext cx="11099800" cy="884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 spc="-48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Jenk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 op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n-sour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 automa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tion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rver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 p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ay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centra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in 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CI/CD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(C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ontinuous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ntegration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/C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ontin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ous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iv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ry)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p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s.</a:t>
              </a:r>
            </a:p>
            <a:p>
              <a:pPr algn="l" marL="0" indent="0" lvl="0">
                <a:lnSpc>
                  <a:spcPts val="3120"/>
                </a:lnSpc>
              </a:pP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Continuous Integration (CI)</a:t>
              </a:r>
            </a:p>
            <a:p>
              <a:pPr algn="l" marL="1036320" indent="-345440" lvl="2">
                <a:lnSpc>
                  <a:spcPts val="3120"/>
                </a:lnSpc>
                <a:buAutoNum type="alphaL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Automatically builds and tests code whenever a developer pushes changes to GitHub.</a:t>
              </a:r>
            </a:p>
            <a:p>
              <a:pPr algn="l" marL="1036320" indent="-345440" lvl="2">
                <a:lnSpc>
                  <a:spcPts val="3120"/>
                </a:lnSpc>
                <a:buAutoNum type="alphaL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Ensures code quality and prevents integration issues early.</a:t>
              </a:r>
            </a:p>
            <a:p>
              <a:pPr algn="l" marL="518160" indent="-259080" lvl="1">
                <a:lnSpc>
                  <a:spcPts val="3120"/>
                </a:lnSpc>
                <a:buAutoNum type="arabi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Continuous Delivery (CD)</a:t>
              </a:r>
            </a:p>
            <a:p>
              <a:pPr algn="l" marL="1036320" indent="-345440" lvl="2">
                <a:lnSpc>
                  <a:spcPts val="3120"/>
                </a:lnSpc>
                <a:buAutoNum type="alphaL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Packages the application into a Docker image using a Dockerfile.</a:t>
              </a:r>
            </a:p>
            <a:p>
              <a:pPr algn="l" marL="1036320" indent="-345440" lvl="2">
                <a:lnSpc>
                  <a:spcPts val="3120"/>
                </a:lnSpc>
                <a:buAutoNum type="alphaL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Pushes the image to a container registry like DockerHub or AWS ECR.</a:t>
              </a:r>
            </a:p>
            <a:p>
              <a:pPr algn="l" marL="1036320" indent="-345440" lvl="2">
                <a:lnSpc>
                  <a:spcPts val="3120"/>
                </a:lnSpc>
                <a:buAutoNum type="alphaLcPeriod" startAt="1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Triggers deployment to Kubernetes (EKS) using configuration files.</a:t>
              </a:r>
            </a:p>
            <a:p>
              <a:pPr algn="l" marL="0" indent="0" lvl="0">
                <a:lnSpc>
                  <a:spcPts val="312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1099800" cy="3350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Jenkins in the </a:t>
              </a:r>
              <a:r>
                <a:rPr lang="en-US" sz="9500" spc="-190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CI/CD Pipeline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6115050" y="8971632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9860" y="2457187"/>
            <a:ext cx="13368280" cy="6801113"/>
          </a:xfrm>
          <a:custGeom>
            <a:avLst/>
            <a:gdLst/>
            <a:ahLst/>
            <a:cxnLst/>
            <a:rect r="r" b="b" t="t" l="l"/>
            <a:pathLst>
              <a:path h="6801113" w="13368280">
                <a:moveTo>
                  <a:pt x="0" y="0"/>
                </a:moveTo>
                <a:lnTo>
                  <a:pt x="13368280" y="0"/>
                </a:lnTo>
                <a:lnTo>
                  <a:pt x="13368280" y="6801113"/>
                </a:lnTo>
                <a:lnTo>
                  <a:pt x="0" y="6801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8196"/>
            <a:ext cx="9591498" cy="121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5"/>
              </a:lnSpc>
              <a:spcBef>
                <a:spcPct val="0"/>
              </a:spcBef>
            </a:pPr>
            <a:r>
              <a:rPr lang="en-US" sz="9075" spc="-181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Jenkins Pipeline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49253" y="2923638"/>
            <a:ext cx="9484267" cy="190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5"/>
              </a:lnSpc>
              <a:spcBef>
                <a:spcPct val="0"/>
              </a:spcBef>
            </a:pPr>
            <a:r>
              <a:rPr lang="en-US" b="true" sz="2334" spc="-46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Dock</a:t>
            </a:r>
            <a:r>
              <a:rPr lang="en-US" b="true" sz="2334" spc="-46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</a:t>
            </a:r>
            <a:r>
              <a:rPr lang="en-US" b="true" sz="2334" spc="-46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</a:t>
            </a:r>
          </a:p>
          <a:p>
            <a:pPr algn="l" marL="504126" indent="-252063" lvl="1">
              <a:lnSpc>
                <a:spcPts val="3035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pla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rm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b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d,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run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a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nd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manag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ont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ainers.</a:t>
            </a:r>
          </a:p>
          <a:p>
            <a:pPr algn="l" marL="504126" indent="-252063" lvl="1">
              <a:lnSpc>
                <a:spcPts val="3035"/>
              </a:lnSpc>
              <a:spcBef>
                <a:spcPct val="0"/>
              </a:spcBef>
              <a:buFont typeface="Arial"/>
              <a:buChar char="•"/>
            </a:pP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Uses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D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oc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rf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il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def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how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 c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ont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ner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built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(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.g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.j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ap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+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ng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oDB)</a:t>
            </a:r>
            <a:r>
              <a:rPr lang="en-US" sz="2334" spc="-46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algn="l" marL="0" indent="0" lvl="0">
              <a:lnSpc>
                <a:spcPts val="3035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549253" y="395226"/>
            <a:ext cx="9484267" cy="115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68"/>
              </a:lnSpc>
              <a:spcBef>
                <a:spcPct val="0"/>
              </a:spcBef>
            </a:pPr>
            <a:r>
              <a:rPr lang="en-US" sz="8668" spc="-173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Cont</a:t>
            </a:r>
            <a:r>
              <a:rPr lang="en-US" sz="8668" spc="-173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aine</a:t>
            </a:r>
            <a:r>
              <a:rPr lang="en-US" sz="8668" spc="-173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</a:t>
            </a:r>
            <a:r>
              <a:rPr lang="en-US" sz="8668" spc="-173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izati</a:t>
            </a:r>
            <a:r>
              <a:rPr lang="en-US" sz="8668" spc="-173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</a:t>
            </a:r>
            <a:r>
              <a:rPr lang="en-US" sz="8668" spc="-173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49253" y="1564738"/>
            <a:ext cx="9484267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4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Containerization all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ows applications to run consistently across different environments by pack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aging cod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e, dependencies, and configurations into lightweight containers.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8549253" y="7293420"/>
            <a:ext cx="9484267" cy="281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5"/>
              </a:lnSpc>
              <a:spcBef>
                <a:spcPct val="0"/>
              </a:spcBef>
            </a:pP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</a:t>
            </a: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epl</a:t>
            </a: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</a:t>
            </a: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ym</a:t>
            </a: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ents</a:t>
            </a:r>
          </a:p>
          <a:p>
            <a:pPr algn="l" marL="460947" indent="-230474" lvl="1">
              <a:lnSpc>
                <a:spcPts val="2775"/>
              </a:lnSpc>
              <a:spcBef>
                <a:spcPct val="0"/>
              </a:spcBef>
              <a:buFont typeface="Arial"/>
              <a:buChar char="•"/>
            </a:pP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Define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how many re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pl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ic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(pods) o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y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our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app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should run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algn="l" marL="460947" indent="-230474" lvl="1">
              <a:lnSpc>
                <a:spcPts val="2775"/>
              </a:lnSpc>
              <a:spcBef>
                <a:spcPct val="0"/>
              </a:spcBef>
              <a:buFont typeface="Arial"/>
              <a:buChar char="•"/>
            </a:pP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Autom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tically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rest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rts f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il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containers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and handle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rolling updat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algn="l" marL="0" indent="0" lvl="0">
              <a:lnSpc>
                <a:spcPts val="2775"/>
              </a:lnSpc>
              <a:spcBef>
                <a:spcPct val="0"/>
              </a:spcBef>
            </a:pP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Configuration vi</a:t>
            </a: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 </a:t>
            </a:r>
            <a:r>
              <a:rPr lang="en-US" b="true" sz="2135" spc="-42" strike="noStrike" u="none">
                <a:solidFill>
                  <a:srgbClr val="CFD8E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YAML</a:t>
            </a:r>
          </a:p>
          <a:p>
            <a:pPr algn="l" marL="460947" indent="-230474" lvl="1">
              <a:lnSpc>
                <a:spcPts val="2775"/>
              </a:lnSpc>
              <a:spcBef>
                <a:spcPct val="0"/>
              </a:spcBef>
              <a:buFont typeface="Arial"/>
              <a:buChar char="•"/>
            </a:pP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Kubernetes res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ur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 (pods, s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er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ices, deployme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ts) are define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using .yaml files.</a:t>
            </a:r>
          </a:p>
          <a:p>
            <a:pPr algn="l" marL="460947" indent="-230474" lvl="1">
              <a:lnSpc>
                <a:spcPts val="2775"/>
              </a:lnSpc>
              <a:spcBef>
                <a:spcPct val="0"/>
              </a:spcBef>
              <a:buFont typeface="Arial"/>
              <a:buChar char="•"/>
            </a:pP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YAML allows declarat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iv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 con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figur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ati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n—easy to version control and auto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mate</a:t>
            </a:r>
            <a:r>
              <a:rPr lang="en-US" sz="2135" spc="-4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algn="l" marL="0" indent="0" lvl="0">
              <a:lnSpc>
                <a:spcPts val="277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549253" y="4913284"/>
            <a:ext cx="9484267" cy="131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69"/>
              </a:lnSpc>
              <a:spcBef>
                <a:spcPct val="0"/>
              </a:spcBef>
            </a:pPr>
            <a:r>
              <a:rPr lang="en-US" sz="5069" spc="-101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Container Orchestration</a:t>
            </a:r>
            <a:r>
              <a:rPr lang="en-US" sz="5069" spc="-101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Kubernetes (K8s)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9253" y="6366015"/>
            <a:ext cx="948426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4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Kuberne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tes automates deployment, sca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ing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</a:t>
            </a:r>
            <a:r>
              <a:rPr lang="en-US" sz="2499" spc="-49" strike="noStrike" u="none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 management of containerized applications.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3464" y="2288329"/>
            <a:ext cx="13461071" cy="7302631"/>
          </a:xfrm>
          <a:custGeom>
            <a:avLst/>
            <a:gdLst/>
            <a:ahLst/>
            <a:cxnLst/>
            <a:rect r="r" b="b" t="t" l="l"/>
            <a:pathLst>
              <a:path h="7302631" w="13461071">
                <a:moveTo>
                  <a:pt x="0" y="0"/>
                </a:moveTo>
                <a:lnTo>
                  <a:pt x="13461072" y="0"/>
                </a:lnTo>
                <a:lnTo>
                  <a:pt x="13461072" y="7302631"/>
                </a:lnTo>
                <a:lnTo>
                  <a:pt x="0" y="730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8196"/>
            <a:ext cx="9591498" cy="121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5"/>
              </a:lnSpc>
              <a:spcBef>
                <a:spcPct val="0"/>
              </a:spcBef>
            </a:pPr>
            <a:r>
              <a:rPr lang="en-US" sz="9075" spc="-181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EKS cluster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1968" y="515936"/>
            <a:ext cx="9591498" cy="118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75"/>
              </a:lnSpc>
              <a:spcBef>
                <a:spcPct val="0"/>
              </a:spcBef>
            </a:pP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De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vOps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onit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or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</a:t>
            </a:r>
            <a:r>
              <a:rPr lang="en-US" sz="8875" spc="-17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6115050" y="8971632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8505583" y="2294263"/>
            <a:ext cx="9484267" cy="3454886"/>
            <a:chOff x="0" y="0"/>
            <a:chExt cx="12645690" cy="46065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5725"/>
              <a:ext cx="12645690" cy="814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9"/>
                </a:lnSpc>
                <a:spcBef>
                  <a:spcPct val="0"/>
                </a:spcBef>
              </a:pPr>
              <a:r>
                <a:rPr lang="en-US" sz="4469" spc="-89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Pr</a:t>
              </a:r>
              <a:r>
                <a:rPr lang="en-US" sz="4469" spc="-89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ometheus: Metrics Collection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31346"/>
              <a:ext cx="12645690" cy="3675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2" indent="-226696" lvl="1">
                <a:lnSpc>
                  <a:spcPts val="2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-42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Prome</a:t>
              </a: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theus is an open-source monitoring tool designed for time-series data.</a:t>
              </a:r>
            </a:p>
            <a:p>
              <a:pPr algn="l" marL="453392" indent="-226696" lvl="1">
                <a:lnSpc>
                  <a:spcPts val="2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Stores data in its own TSDB (Time Series Database).</a:t>
              </a:r>
            </a:p>
            <a:p>
              <a:pPr algn="l" marL="453392" indent="-226696" lvl="1">
                <a:lnSpc>
                  <a:spcPts val="2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Ideal for tracking: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CPU &amp; memory usage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Pod health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Request rates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Container uptime</a:t>
              </a:r>
            </a:p>
            <a:p>
              <a:pPr algn="l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59199" y="5972675"/>
            <a:ext cx="9484267" cy="3797786"/>
            <a:chOff x="0" y="0"/>
            <a:chExt cx="12645690" cy="506371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5725"/>
              <a:ext cx="12645690" cy="814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9"/>
                </a:lnSpc>
                <a:spcBef>
                  <a:spcPct val="0"/>
                </a:spcBef>
              </a:pPr>
              <a:r>
                <a:rPr lang="en-US" sz="4469" spc="-89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Grafana</a:t>
              </a:r>
              <a:r>
                <a:rPr lang="en-US" sz="4469" spc="-89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: Visualization &amp; Dashboards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31346"/>
              <a:ext cx="12645690" cy="4132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2" indent="-226696" lvl="1">
                <a:lnSpc>
                  <a:spcPts val="2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-42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Grafana</a:t>
              </a: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is an open-source analytics and visualization platform.</a:t>
              </a:r>
            </a:p>
            <a:p>
              <a:pPr algn="l" marL="453392" indent="-226696" lvl="1">
                <a:lnSpc>
                  <a:spcPts val="2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It connects to Prometheus (and other data sources) to display metrics in real-time dashboards.</a:t>
              </a:r>
            </a:p>
            <a:p>
              <a:pPr algn="l" marL="453392" indent="-226696" lvl="1">
                <a:lnSpc>
                  <a:spcPts val="2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</a:t>
              </a: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elps DevOps teams: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Monit</a:t>
              </a: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or system health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</a:t>
              </a: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etect anomalies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</a:t>
              </a: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 up alerts</a:t>
              </a:r>
            </a:p>
            <a:p>
              <a:pPr algn="l" marL="906783" indent="-302261" lvl="2">
                <a:lnSpc>
                  <a:spcPts val="273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pc="-42" strike="noStrike" u="none">
                  <a:solidFill>
                    <a:srgbClr val="E0E6F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Share insights with stakeholders</a:t>
              </a:r>
            </a:p>
            <a:p>
              <a:pPr algn="l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8196"/>
            <a:ext cx="9591498" cy="121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5"/>
              </a:lnSpc>
              <a:spcBef>
                <a:spcPct val="0"/>
              </a:spcBef>
            </a:pPr>
            <a:r>
              <a:rPr lang="en-US" sz="9075" spc="-181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Grafana dashboard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730057" y="2651939"/>
            <a:ext cx="12827885" cy="6606361"/>
          </a:xfrm>
          <a:custGeom>
            <a:avLst/>
            <a:gdLst/>
            <a:ahLst/>
            <a:cxnLst/>
            <a:rect r="r" b="b" t="t" l="l"/>
            <a:pathLst>
              <a:path h="6606361" w="12827885">
                <a:moveTo>
                  <a:pt x="0" y="0"/>
                </a:moveTo>
                <a:lnTo>
                  <a:pt x="12827886" y="0"/>
                </a:lnTo>
                <a:lnTo>
                  <a:pt x="12827886" y="6606361"/>
                </a:lnTo>
                <a:lnTo>
                  <a:pt x="0" y="6606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25334" y="317678"/>
            <a:ext cx="9433966" cy="9392298"/>
            <a:chOff x="0" y="0"/>
            <a:chExt cx="12578622" cy="125230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673704"/>
              <a:ext cx="12578622" cy="884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1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pc="-48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ter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Incident Re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olution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al-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 m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itoring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 Prometheus &amp; Grafana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Integrated 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erting and is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ue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cking via ServiceNow</a:t>
              </a:r>
            </a:p>
            <a:p>
              <a:pPr algn="l" marL="518160" indent="-259080" lvl="1">
                <a:lnSpc>
                  <a:spcPts val="31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omation = No Manual 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lay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CI/CD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Jenkins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automates bu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ld, 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st, and dep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oyment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Auto-ass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of 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sues and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sks reduc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h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uman err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</a:p>
            <a:p>
              <a:pPr algn="l" marL="518160" indent="-259080" lvl="1">
                <a:lnSpc>
                  <a:spcPts val="31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mle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 Team Collaborat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DevOps brid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supp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rt,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invent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ry, an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ch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k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ut tea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ms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Sh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are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visi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bil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y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and fa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fee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back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loops</a:t>
              </a:r>
            </a:p>
            <a:p>
              <a:pPr algn="l" marL="518160" indent="-259080" lvl="1">
                <a:lnSpc>
                  <a:spcPts val="31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ete 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y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Visibili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y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om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heus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ects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trics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Grafa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vi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alizes dashboa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ds</a:t>
              </a:r>
            </a:p>
            <a:p>
              <a:pPr algn="l" marL="518160" indent="-259080" lvl="1">
                <a:lnSpc>
                  <a:spcPts val="31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ust Us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Experience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Secure U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er Registrati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n/Login with MongoDB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Smooth Ca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alog Bro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sing, C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 Manag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ment,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an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Ch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ckout</a:t>
              </a:r>
            </a:p>
            <a:p>
              <a:pPr algn="l" marL="1036320" indent="-345440" lvl="2">
                <a:lnSpc>
                  <a:spcPts val="312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Community Engagement w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 articl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 and AI chatbot suppo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2400" spc="-48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</a:p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4300"/>
              <a:ext cx="12578622" cy="2344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sz="6600" spc="-132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Advantages of the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li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catio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n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&amp; T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e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ch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Sta</a:t>
              </a:r>
              <a:r>
                <a:rPr lang="en-US" sz="6600" spc="-132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553325" cy="10287000"/>
            <a:chOff x="0" y="0"/>
            <a:chExt cx="198935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935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89353">
                  <a:moveTo>
                    <a:pt x="0" y="0"/>
                  </a:moveTo>
                  <a:lnTo>
                    <a:pt x="1989353" y="0"/>
                  </a:lnTo>
                  <a:lnTo>
                    <a:pt x="19893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0E6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8935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1159880"/>
            <a:ext cx="6228891" cy="8098420"/>
            <a:chOff x="0" y="0"/>
            <a:chExt cx="812800" cy="1056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9716" y="0"/>
                  </a:moveTo>
                  <a:lnTo>
                    <a:pt x="763084" y="0"/>
                  </a:lnTo>
                  <a:cubicBezTo>
                    <a:pt x="776269" y="0"/>
                    <a:pt x="788915" y="5238"/>
                    <a:pt x="798238" y="14562"/>
                  </a:cubicBezTo>
                  <a:cubicBezTo>
                    <a:pt x="807562" y="23885"/>
                    <a:pt x="812800" y="36531"/>
                    <a:pt x="812800" y="49716"/>
                  </a:cubicBezTo>
                  <a:lnTo>
                    <a:pt x="812800" y="1007036"/>
                  </a:lnTo>
                  <a:cubicBezTo>
                    <a:pt x="812800" y="1020222"/>
                    <a:pt x="807562" y="1032867"/>
                    <a:pt x="798238" y="1042191"/>
                  </a:cubicBezTo>
                  <a:cubicBezTo>
                    <a:pt x="788915" y="1051514"/>
                    <a:pt x="776269" y="1056752"/>
                    <a:pt x="763084" y="1056752"/>
                  </a:cubicBezTo>
                  <a:lnTo>
                    <a:pt x="49716" y="1056752"/>
                  </a:lnTo>
                  <a:cubicBezTo>
                    <a:pt x="36531" y="1056752"/>
                    <a:pt x="23885" y="1051514"/>
                    <a:pt x="14562" y="1042191"/>
                  </a:cubicBezTo>
                  <a:cubicBezTo>
                    <a:pt x="5238" y="1032867"/>
                    <a:pt x="0" y="1020222"/>
                    <a:pt x="0" y="1007036"/>
                  </a:cubicBezTo>
                  <a:lnTo>
                    <a:pt x="0" y="49716"/>
                  </a:lnTo>
                  <a:cubicBezTo>
                    <a:pt x="0" y="36531"/>
                    <a:pt x="5238" y="23885"/>
                    <a:pt x="14562" y="14562"/>
                  </a:cubicBezTo>
                  <a:cubicBezTo>
                    <a:pt x="23885" y="5238"/>
                    <a:pt x="36531" y="0"/>
                    <a:pt x="4971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97978"/>
            <a:ext cx="16230600" cy="6360322"/>
          </a:xfrm>
          <a:custGeom>
            <a:avLst/>
            <a:gdLst/>
            <a:ahLst/>
            <a:cxnLst/>
            <a:rect r="r" b="b" t="t" l="l"/>
            <a:pathLst>
              <a:path h="6360322" w="16230600">
                <a:moveTo>
                  <a:pt x="0" y="0"/>
                </a:moveTo>
                <a:lnTo>
                  <a:pt x="16230600" y="0"/>
                </a:lnTo>
                <a:lnTo>
                  <a:pt x="16230600" y="6360322"/>
                </a:lnTo>
                <a:lnTo>
                  <a:pt x="0" y="636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6230600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CI / CD in Google Cloud Platform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15006" t="0" r="-1500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6115050" y="8971632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696502" y="1443228"/>
            <a:ext cx="9591498" cy="118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75"/>
              </a:lnSpc>
              <a:spcBef>
                <a:spcPct val="0"/>
              </a:spcBef>
            </a:pPr>
            <a:r>
              <a:rPr lang="en-US" sz="8875" spc="-177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GCP 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67700" y="2921928"/>
            <a:ext cx="9484267" cy="729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585" indent="-385292" lvl="1">
              <a:lnSpc>
                <a:spcPts val="5817"/>
              </a:lnSpc>
              <a:buFont typeface="Arial"/>
              <a:buChar char="•"/>
            </a:pPr>
            <a:r>
              <a:rPr lang="en-US" b="true" sz="3569" spc="-71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Cloud Build:</a:t>
            </a:r>
            <a:r>
              <a:rPr lang="en-US" sz="3569" spc="-71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Builds and tests your code automatically on every commit.</a:t>
            </a:r>
          </a:p>
          <a:p>
            <a:pPr algn="l" marL="770585" indent="-385292" lvl="1">
              <a:lnSpc>
                <a:spcPts val="5817"/>
              </a:lnSpc>
              <a:buFont typeface="Arial"/>
              <a:buChar char="•"/>
            </a:pPr>
            <a:r>
              <a:rPr lang="en-US" b="true" sz="3569" spc="-71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Cloud Deploy: </a:t>
            </a:r>
            <a:r>
              <a:rPr lang="en-US" sz="3569" spc="-71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Manages automated deployments to GKE, Cloud Run, or Compute Engine.</a:t>
            </a:r>
          </a:p>
          <a:p>
            <a:pPr algn="l" marL="770585" indent="-385292" lvl="1">
              <a:lnSpc>
                <a:spcPts val="5817"/>
              </a:lnSpc>
              <a:buFont typeface="Arial"/>
              <a:buChar char="•"/>
            </a:pPr>
            <a:r>
              <a:rPr lang="en-US" b="true" sz="3569" spc="-71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Artifact Registry:</a:t>
            </a:r>
            <a:r>
              <a:rPr lang="en-US" sz="3569" spc="-71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Stores and manages build artifacts like Docker images securely.</a:t>
            </a:r>
          </a:p>
          <a:p>
            <a:pPr algn="l" marL="770585" indent="-385292" lvl="1">
              <a:lnSpc>
                <a:spcPts val="5817"/>
              </a:lnSpc>
              <a:buFont typeface="Arial"/>
              <a:buChar char="•"/>
            </a:pPr>
            <a:r>
              <a:rPr lang="en-US" b="true" sz="3569" spc="-71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Cloud Run:</a:t>
            </a:r>
            <a:r>
              <a:rPr lang="en-US" sz="3569" spc="-71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Runs containerized applications in a fully managed, serverless environment.</a:t>
            </a:r>
          </a:p>
          <a:p>
            <a:pPr algn="l" marL="0" indent="0" lvl="0">
              <a:lnSpc>
                <a:spcPts val="581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8662192" cy="7308796"/>
            <a:chOff x="0" y="0"/>
            <a:chExt cx="11549589" cy="97450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549589" cy="1569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10"/>
                </a:lnSpc>
              </a:pPr>
              <a:r>
                <a:rPr lang="en-US" sz="8100">
                  <a:solidFill>
                    <a:srgbClr val="F0F4F8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3146"/>
              <a:ext cx="11549589" cy="7701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19"/>
                </a:lnSpc>
              </a:pPr>
              <a:r>
                <a:rPr lang="en-US" sz="32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 t</a:t>
              </a:r>
              <a:r>
                <a:rPr lang="en-US" sz="32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he fast-growing Indian e-commerce and logistics landscape, customers, logistics teams, and administrators face challenges in real-time shipment tracking, delivery coordination, and system visibility.</a:t>
              </a:r>
            </a:p>
            <a:p>
              <a:pPr algn="l" marL="0" indent="0" lvl="0">
                <a:lnSpc>
                  <a:spcPts val="4619"/>
                </a:lnSpc>
              </a:pPr>
            </a:p>
            <a:p>
              <a:pPr algn="l" marL="0" indent="0" lvl="0">
                <a:lnSpc>
                  <a:spcPts val="4619"/>
                </a:lnSpc>
              </a:pPr>
              <a:r>
                <a:rPr lang="en-US" sz="32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Traditional systems often lack automation, scalability, and end-to-end monitoring, leading to delays, manual errors, and poor customer experience.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0712" y="4121150"/>
            <a:ext cx="6886575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  <a:spcBef>
                <a:spcPct val="0"/>
              </a:spcBef>
            </a:pPr>
            <a:r>
              <a:rPr lang="en-US" sz="8499" spc="-169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00808" y="6607510"/>
            <a:ext cx="3459016" cy="4461104"/>
          </a:xfrm>
          <a:custGeom>
            <a:avLst/>
            <a:gdLst/>
            <a:ahLst/>
            <a:cxnLst/>
            <a:rect r="r" b="b" t="t" l="l"/>
            <a:pathLst>
              <a:path h="4461104" w="3459016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790060"/>
            <a:ext cx="7936659" cy="6684010"/>
            <a:chOff x="0" y="0"/>
            <a:chExt cx="10582212" cy="89120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37100"/>
              <a:ext cx="10582212" cy="4174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Tracking-System-Application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enhance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shipment visibility for customers, logistics teams, and admins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in the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-commerce space.</a:t>
              </a:r>
            </a:p>
            <a:p>
              <a:pPr algn="l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It co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nect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every corner of Bha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at w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reliable 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delivery and advanced 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tracking</a:t>
              </a:r>
              <a:r>
                <a:rPr lang="en-US" sz="3199" spc="-63" strike="noStrike" u="none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  <a:p>
              <a:pPr algn="l" marL="0" indent="0" lvl="0">
                <a:lnSpc>
                  <a:spcPts val="4159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0582212" cy="3350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E0E6F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Project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3300"/>
              <a:ext cx="10582212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E0E6F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Introduction to the Tracking-System-Application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6886575" cy="8953500"/>
            <a:chOff x="0" y="0"/>
            <a:chExt cx="1066911" cy="13871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6911" cy="1387131"/>
            </a:xfrm>
            <a:custGeom>
              <a:avLst/>
              <a:gdLst/>
              <a:ahLst/>
              <a:cxnLst/>
              <a:rect r="r" b="b" t="t" l="l"/>
              <a:pathLst>
                <a:path h="1387131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1351157"/>
                  </a:lnTo>
                  <a:cubicBezTo>
                    <a:pt x="1066911" y="1360698"/>
                    <a:pt x="1063120" y="1369848"/>
                    <a:pt x="1056374" y="1376595"/>
                  </a:cubicBezTo>
                  <a:cubicBezTo>
                    <a:pt x="1049627" y="1383341"/>
                    <a:pt x="1040477" y="1387131"/>
                    <a:pt x="1030936" y="1387131"/>
                  </a:cubicBezTo>
                  <a:lnTo>
                    <a:pt x="35975" y="1387131"/>
                  </a:lnTo>
                  <a:cubicBezTo>
                    <a:pt x="16106" y="1387131"/>
                    <a:pt x="0" y="1371025"/>
                    <a:pt x="0" y="1351157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91" r="0" b="-259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915904"/>
            <a:ext cx="4010025" cy="4704346"/>
            <a:chOff x="0" y="0"/>
            <a:chExt cx="1056138" cy="1239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6138" cy="1239005"/>
            </a:xfrm>
            <a:custGeom>
              <a:avLst/>
              <a:gdLst/>
              <a:ahLst/>
              <a:cxnLst/>
              <a:rect r="r" b="b" t="t" l="l"/>
              <a:pathLst>
                <a:path h="1239005" w="1056138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1161779"/>
                  </a:lnTo>
                  <a:cubicBezTo>
                    <a:pt x="1056138" y="1204430"/>
                    <a:pt x="1021563" y="1239005"/>
                    <a:pt x="978913" y="1239005"/>
                  </a:cubicBezTo>
                  <a:lnTo>
                    <a:pt x="77226" y="1239005"/>
                  </a:lnTo>
                  <a:cubicBezTo>
                    <a:pt x="34575" y="1239005"/>
                    <a:pt x="0" y="1204430"/>
                    <a:pt x="0" y="1161779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3A4A63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56138" cy="126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5025" y="1373708"/>
            <a:ext cx="14077950" cy="217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  <a:spcBef>
                <a:spcPct val="0"/>
              </a:spcBef>
            </a:pP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Tracking-System-Application: Importance of Tracking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5240" y="5266335"/>
            <a:ext cx="3313044" cy="2922196"/>
            <a:chOff x="0" y="0"/>
            <a:chExt cx="4417392" cy="389626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816001"/>
              <a:ext cx="4417392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Connects 28 states and 8 union territories with 500+ service centers for nationwide reach.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417392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0E6F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Pan-India Coverage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16411917" y="2994498"/>
            <a:ext cx="1876083" cy="1497455"/>
          </a:xfrm>
          <a:custGeom>
            <a:avLst/>
            <a:gdLst/>
            <a:ahLst/>
            <a:cxnLst/>
            <a:rect r="r" b="b" t="t" l="l"/>
            <a:pathLst>
              <a:path h="1497455" w="1876083">
                <a:moveTo>
                  <a:pt x="1876083" y="1497455"/>
                </a:moveTo>
                <a:lnTo>
                  <a:pt x="0" y="1497455"/>
                </a:lnTo>
                <a:lnTo>
                  <a:pt x="0" y="0"/>
                </a:lnTo>
                <a:lnTo>
                  <a:pt x="1876083" y="0"/>
                </a:lnTo>
                <a:lnTo>
                  <a:pt x="1876083" y="14974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5133975" y="4915904"/>
            <a:ext cx="4010025" cy="4704346"/>
            <a:chOff x="0" y="0"/>
            <a:chExt cx="1056138" cy="12390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6138" cy="1239005"/>
            </a:xfrm>
            <a:custGeom>
              <a:avLst/>
              <a:gdLst/>
              <a:ahLst/>
              <a:cxnLst/>
              <a:rect r="r" b="b" t="t" l="l"/>
              <a:pathLst>
                <a:path h="1239005" w="1056138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1161779"/>
                  </a:lnTo>
                  <a:cubicBezTo>
                    <a:pt x="1056138" y="1204430"/>
                    <a:pt x="1021563" y="1239005"/>
                    <a:pt x="978913" y="1239005"/>
                  </a:cubicBezTo>
                  <a:lnTo>
                    <a:pt x="77226" y="1239005"/>
                  </a:lnTo>
                  <a:cubicBezTo>
                    <a:pt x="34575" y="1239005"/>
                    <a:pt x="0" y="1204430"/>
                    <a:pt x="0" y="1161779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3A4A63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56138" cy="126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82465" y="5266335"/>
            <a:ext cx="3313044" cy="3417496"/>
            <a:chOff x="0" y="0"/>
            <a:chExt cx="4417392" cy="455666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476401"/>
              <a:ext cx="4417392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Offers 2–4 hour intra-city delivery and guaranteed same-day service before 9 PM.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4417392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0E6F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Same-Day &amp; Hyperlocal Delivery: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01200" y="4915904"/>
            <a:ext cx="4010025" cy="4704346"/>
            <a:chOff x="0" y="0"/>
            <a:chExt cx="1056138" cy="12390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6138" cy="1239005"/>
            </a:xfrm>
            <a:custGeom>
              <a:avLst/>
              <a:gdLst/>
              <a:ahLst/>
              <a:cxnLst/>
              <a:rect r="r" b="b" t="t" l="l"/>
              <a:pathLst>
                <a:path h="1239005" w="1056138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1161779"/>
                  </a:lnTo>
                  <a:cubicBezTo>
                    <a:pt x="1056138" y="1204430"/>
                    <a:pt x="1021563" y="1239005"/>
                    <a:pt x="978913" y="1239005"/>
                  </a:cubicBezTo>
                  <a:lnTo>
                    <a:pt x="77226" y="1239005"/>
                  </a:lnTo>
                  <a:cubicBezTo>
                    <a:pt x="34575" y="1239005"/>
                    <a:pt x="0" y="1204430"/>
                    <a:pt x="0" y="1161779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3A4A63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56138" cy="126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49690" y="5266335"/>
            <a:ext cx="3313044" cy="2922196"/>
            <a:chOff x="0" y="0"/>
            <a:chExt cx="4417392" cy="389626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816001"/>
              <a:ext cx="4417392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Supports UPI, digital wallets, and cash on delivery for seamless transactions.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4417392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0E6F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Digital &amp; Cash Payments: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885058" y="4915904"/>
            <a:ext cx="4010025" cy="4704346"/>
            <a:chOff x="0" y="0"/>
            <a:chExt cx="1056138" cy="12390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6138" cy="1239005"/>
            </a:xfrm>
            <a:custGeom>
              <a:avLst/>
              <a:gdLst/>
              <a:ahLst/>
              <a:cxnLst/>
              <a:rect r="r" b="b" t="t" l="l"/>
              <a:pathLst>
                <a:path h="1239005" w="1056138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1161779"/>
                  </a:lnTo>
                  <a:cubicBezTo>
                    <a:pt x="1056138" y="1204430"/>
                    <a:pt x="1021563" y="1239005"/>
                    <a:pt x="978913" y="1239005"/>
                  </a:cubicBezTo>
                  <a:lnTo>
                    <a:pt x="77226" y="1239005"/>
                  </a:lnTo>
                  <a:cubicBezTo>
                    <a:pt x="34575" y="1239005"/>
                    <a:pt x="0" y="1204430"/>
                    <a:pt x="0" y="1161779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3A4A63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56138" cy="126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233549" y="5266335"/>
            <a:ext cx="3313044" cy="3312721"/>
            <a:chOff x="0" y="0"/>
            <a:chExt cx="4417392" cy="441696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816001"/>
              <a:ext cx="4417392" cy="260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CFD8E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Includes warehousing, API-based e-commerce integration, rural delivery, and festival-special services.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38100"/>
              <a:ext cx="4417392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0E6F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End-to-End Logistics: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0215" y="2515653"/>
            <a:ext cx="13156385" cy="6742647"/>
          </a:xfrm>
          <a:custGeom>
            <a:avLst/>
            <a:gdLst/>
            <a:ahLst/>
            <a:cxnLst/>
            <a:rect r="r" b="b" t="t" l="l"/>
            <a:pathLst>
              <a:path h="6742647" w="13156385">
                <a:moveTo>
                  <a:pt x="0" y="0"/>
                </a:moveTo>
                <a:lnTo>
                  <a:pt x="13156385" y="0"/>
                </a:lnTo>
                <a:lnTo>
                  <a:pt x="13156385" y="6742647"/>
                </a:lnTo>
                <a:lnTo>
                  <a:pt x="0" y="6742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8196"/>
            <a:ext cx="9591498" cy="121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5"/>
              </a:lnSpc>
              <a:spcBef>
                <a:spcPct val="0"/>
              </a:spcBef>
            </a:pPr>
            <a:r>
              <a:rPr lang="en-US" sz="9075" spc="-181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Application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6412579"/>
            <a:ext cx="8324850" cy="15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5"/>
              </a:lnSpc>
              <a:spcBef>
                <a:spcPct val="0"/>
              </a:spcBef>
            </a:pPr>
            <a:r>
              <a:rPr lang="en-US" sz="3134" spc="-62" strike="noStrike" u="none">
                <a:solidFill>
                  <a:srgbClr val="CFD8E9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architecture of the Tracking-System-Application integrates multiple technologies, ensuring seamless operation.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046849" y="2851863"/>
            <a:ext cx="8823952" cy="229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6"/>
              </a:lnSpc>
              <a:spcBef>
                <a:spcPct val="0"/>
              </a:spcBef>
            </a:pPr>
            <a:r>
              <a:rPr lang="en-US" sz="8846" spc="-176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Architecture and Technology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5726708"/>
            <a:ext cx="832485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Overview of system components and their interactions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62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6883" y="0"/>
            <a:ext cx="6714937" cy="10287000"/>
            <a:chOff x="0" y="0"/>
            <a:chExt cx="17685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85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68543">
                  <a:moveTo>
                    <a:pt x="0" y="0"/>
                  </a:moveTo>
                  <a:lnTo>
                    <a:pt x="1768543" y="0"/>
                  </a:lnTo>
                  <a:lnTo>
                    <a:pt x="17685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D8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6854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0065" y="1232919"/>
            <a:ext cx="5488572" cy="7474979"/>
            <a:chOff x="0" y="0"/>
            <a:chExt cx="1170208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40906" y="0"/>
                  </a:moveTo>
                  <a:lnTo>
                    <a:pt x="1129302" y="0"/>
                  </a:lnTo>
                  <a:cubicBezTo>
                    <a:pt x="1140151" y="0"/>
                    <a:pt x="1150555" y="4310"/>
                    <a:pt x="1158227" y="11981"/>
                  </a:cubicBezTo>
                  <a:cubicBezTo>
                    <a:pt x="1165898" y="19652"/>
                    <a:pt x="1170208" y="30057"/>
                    <a:pt x="1170208" y="40906"/>
                  </a:cubicBezTo>
                  <a:lnTo>
                    <a:pt x="1170208" y="1552819"/>
                  </a:lnTo>
                  <a:cubicBezTo>
                    <a:pt x="1170208" y="1563668"/>
                    <a:pt x="1165898" y="1574073"/>
                    <a:pt x="1158227" y="1581744"/>
                  </a:cubicBezTo>
                  <a:cubicBezTo>
                    <a:pt x="1150555" y="1589416"/>
                    <a:pt x="1140151" y="1593725"/>
                    <a:pt x="1129302" y="1593725"/>
                  </a:cubicBezTo>
                  <a:lnTo>
                    <a:pt x="40906" y="1593725"/>
                  </a:lnTo>
                  <a:cubicBezTo>
                    <a:pt x="30057" y="1593725"/>
                    <a:pt x="19652" y="1589416"/>
                    <a:pt x="11981" y="1581744"/>
                  </a:cubicBezTo>
                  <a:cubicBezTo>
                    <a:pt x="4310" y="1574073"/>
                    <a:pt x="0" y="1563668"/>
                    <a:pt x="0" y="1552819"/>
                  </a:cubicBezTo>
                  <a:lnTo>
                    <a:pt x="0" y="40906"/>
                  </a:lnTo>
                  <a:cubicBezTo>
                    <a:pt x="0" y="30057"/>
                    <a:pt x="4310" y="19652"/>
                    <a:pt x="11981" y="11981"/>
                  </a:cubicBezTo>
                  <a:cubicBezTo>
                    <a:pt x="19652" y="4310"/>
                    <a:pt x="30057" y="0"/>
                    <a:pt x="4090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9527" y="652783"/>
            <a:ext cx="10675316" cy="217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  <a:spcBef>
                <a:spcPct val="0"/>
              </a:spcBef>
            </a:pP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olo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ie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, Too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s, 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mponen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ts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1180" y="3197860"/>
            <a:ext cx="10681175" cy="6208437"/>
            <a:chOff x="0" y="0"/>
            <a:chExt cx="2813149" cy="16351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13149" cy="1635144"/>
            </a:xfrm>
            <a:custGeom>
              <a:avLst/>
              <a:gdLst/>
              <a:ahLst/>
              <a:cxnLst/>
              <a:rect r="r" b="b" t="t" l="l"/>
              <a:pathLst>
                <a:path h="1635144" w="2813149">
                  <a:moveTo>
                    <a:pt x="28993" y="0"/>
                  </a:moveTo>
                  <a:lnTo>
                    <a:pt x="2784156" y="0"/>
                  </a:lnTo>
                  <a:cubicBezTo>
                    <a:pt x="2800168" y="0"/>
                    <a:pt x="2813149" y="12981"/>
                    <a:pt x="2813149" y="28993"/>
                  </a:cubicBezTo>
                  <a:lnTo>
                    <a:pt x="2813149" y="1606151"/>
                  </a:lnTo>
                  <a:cubicBezTo>
                    <a:pt x="2813149" y="1613841"/>
                    <a:pt x="2810094" y="1621215"/>
                    <a:pt x="2804657" y="1626652"/>
                  </a:cubicBezTo>
                  <a:cubicBezTo>
                    <a:pt x="2799220" y="1632089"/>
                    <a:pt x="2791845" y="1635144"/>
                    <a:pt x="2784156" y="1635144"/>
                  </a:cubicBezTo>
                  <a:lnTo>
                    <a:pt x="28993" y="1635144"/>
                  </a:lnTo>
                  <a:cubicBezTo>
                    <a:pt x="21303" y="1635144"/>
                    <a:pt x="13929" y="1632089"/>
                    <a:pt x="8492" y="1626652"/>
                  </a:cubicBezTo>
                  <a:cubicBezTo>
                    <a:pt x="3055" y="1621215"/>
                    <a:pt x="0" y="1613841"/>
                    <a:pt x="0" y="1606151"/>
                  </a:cubicBezTo>
                  <a:lnTo>
                    <a:pt x="0" y="28993"/>
                  </a:lnTo>
                  <a:cubicBezTo>
                    <a:pt x="0" y="21303"/>
                    <a:pt x="3055" y="13929"/>
                    <a:pt x="8492" y="8492"/>
                  </a:cubicBezTo>
                  <a:cubicBezTo>
                    <a:pt x="13929" y="3055"/>
                    <a:pt x="21303" y="0"/>
                    <a:pt x="28993" y="0"/>
                  </a:cubicBezTo>
                  <a:close/>
                </a:path>
              </a:pathLst>
            </a:custGeom>
            <a:solidFill>
              <a:srgbClr val="52627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813149" cy="166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1180" y="3925591"/>
            <a:ext cx="10433664" cy="469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Applicati</a:t>
            </a: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on Layer: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Node.js, HTML, CSS, JavaScript</a:t>
            </a:r>
          </a:p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Database Layer: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MongoDB, MongoDB Compass </a:t>
            </a:r>
          </a:p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Containerization: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Docker, Docker Compose Docker Hub </a:t>
            </a:r>
          </a:p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Container Orchestration 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: Kubernetes (K8s), Deployments, Config via YAML</a:t>
            </a:r>
          </a:p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CI/CD Pipeline: 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Jenkins</a:t>
            </a:r>
          </a:p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Cloud / Infrastructure: 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AWS EC2</a:t>
            </a:r>
          </a:p>
          <a:p>
            <a:pPr algn="just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Monitoring and observability tool:</a:t>
            </a:r>
            <a:r>
              <a:rPr lang="en-US" sz="2999">
                <a:solidFill>
                  <a:srgbClr val="E0E6F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Grafana, Prometheus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6883" y="0"/>
            <a:ext cx="6714937" cy="10287000"/>
            <a:chOff x="0" y="0"/>
            <a:chExt cx="17685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85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68543">
                  <a:moveTo>
                    <a:pt x="0" y="0"/>
                  </a:moveTo>
                  <a:lnTo>
                    <a:pt x="1768543" y="0"/>
                  </a:lnTo>
                  <a:lnTo>
                    <a:pt x="17685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D8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6854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0065" y="1232919"/>
            <a:ext cx="5488572" cy="7474979"/>
            <a:chOff x="0" y="0"/>
            <a:chExt cx="1170208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40906" y="0"/>
                  </a:moveTo>
                  <a:lnTo>
                    <a:pt x="1129302" y="0"/>
                  </a:lnTo>
                  <a:cubicBezTo>
                    <a:pt x="1140151" y="0"/>
                    <a:pt x="1150555" y="4310"/>
                    <a:pt x="1158227" y="11981"/>
                  </a:cubicBezTo>
                  <a:cubicBezTo>
                    <a:pt x="1165898" y="19652"/>
                    <a:pt x="1170208" y="30057"/>
                    <a:pt x="1170208" y="40906"/>
                  </a:cubicBezTo>
                  <a:lnTo>
                    <a:pt x="1170208" y="1552819"/>
                  </a:lnTo>
                  <a:cubicBezTo>
                    <a:pt x="1170208" y="1563668"/>
                    <a:pt x="1165898" y="1574073"/>
                    <a:pt x="1158227" y="1581744"/>
                  </a:cubicBezTo>
                  <a:cubicBezTo>
                    <a:pt x="1150555" y="1589416"/>
                    <a:pt x="1140151" y="1593725"/>
                    <a:pt x="1129302" y="1593725"/>
                  </a:cubicBezTo>
                  <a:lnTo>
                    <a:pt x="40906" y="1593725"/>
                  </a:lnTo>
                  <a:cubicBezTo>
                    <a:pt x="30057" y="1593725"/>
                    <a:pt x="19652" y="1589416"/>
                    <a:pt x="11981" y="1581744"/>
                  </a:cubicBezTo>
                  <a:cubicBezTo>
                    <a:pt x="4310" y="1574073"/>
                    <a:pt x="0" y="1563668"/>
                    <a:pt x="0" y="1552819"/>
                  </a:cubicBezTo>
                  <a:lnTo>
                    <a:pt x="0" y="40906"/>
                  </a:lnTo>
                  <a:cubicBezTo>
                    <a:pt x="0" y="30057"/>
                    <a:pt x="4310" y="19652"/>
                    <a:pt x="11981" y="11981"/>
                  </a:cubicBezTo>
                  <a:cubicBezTo>
                    <a:pt x="19652" y="4310"/>
                    <a:pt x="30057" y="0"/>
                    <a:pt x="409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32371" y="545863"/>
            <a:ext cx="11138792" cy="111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  <a:spcBef>
                <a:spcPct val="0"/>
              </a:spcBef>
            </a:pPr>
            <a:r>
              <a:rPr lang="en-US" sz="8393" spc="-167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lo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y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ment</a:t>
            </a:r>
            <a:r>
              <a:rPr lang="en-US" sz="8393" spc="-167" strike="noStrike" u="none">
                <a:solidFill>
                  <a:srgbClr val="E0E6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Flow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1180" y="2140271"/>
            <a:ext cx="10681175" cy="7906031"/>
            <a:chOff x="0" y="0"/>
            <a:chExt cx="2813149" cy="20822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13149" cy="2082247"/>
            </a:xfrm>
            <a:custGeom>
              <a:avLst/>
              <a:gdLst/>
              <a:ahLst/>
              <a:cxnLst/>
              <a:rect r="r" b="b" t="t" l="l"/>
              <a:pathLst>
                <a:path h="2082247" w="2813149">
                  <a:moveTo>
                    <a:pt x="28993" y="0"/>
                  </a:moveTo>
                  <a:lnTo>
                    <a:pt x="2784156" y="0"/>
                  </a:lnTo>
                  <a:cubicBezTo>
                    <a:pt x="2800168" y="0"/>
                    <a:pt x="2813149" y="12981"/>
                    <a:pt x="2813149" y="28993"/>
                  </a:cubicBezTo>
                  <a:lnTo>
                    <a:pt x="2813149" y="2053254"/>
                  </a:lnTo>
                  <a:cubicBezTo>
                    <a:pt x="2813149" y="2060944"/>
                    <a:pt x="2810094" y="2068318"/>
                    <a:pt x="2804657" y="2073755"/>
                  </a:cubicBezTo>
                  <a:cubicBezTo>
                    <a:pt x="2799220" y="2079192"/>
                    <a:pt x="2791845" y="2082247"/>
                    <a:pt x="2784156" y="2082247"/>
                  </a:cubicBezTo>
                  <a:lnTo>
                    <a:pt x="28993" y="2082247"/>
                  </a:lnTo>
                  <a:cubicBezTo>
                    <a:pt x="21303" y="2082247"/>
                    <a:pt x="13929" y="2079192"/>
                    <a:pt x="8492" y="2073755"/>
                  </a:cubicBezTo>
                  <a:cubicBezTo>
                    <a:pt x="3055" y="2068318"/>
                    <a:pt x="0" y="2060944"/>
                    <a:pt x="0" y="2053254"/>
                  </a:cubicBezTo>
                  <a:lnTo>
                    <a:pt x="0" y="28993"/>
                  </a:lnTo>
                  <a:cubicBezTo>
                    <a:pt x="0" y="21303"/>
                    <a:pt x="3055" y="13929"/>
                    <a:pt x="8492" y="8492"/>
                  </a:cubicBezTo>
                  <a:cubicBezTo>
                    <a:pt x="13929" y="3055"/>
                    <a:pt x="21303" y="0"/>
                    <a:pt x="28993" y="0"/>
                  </a:cubicBezTo>
                  <a:close/>
                </a:path>
              </a:pathLst>
            </a:custGeom>
            <a:solidFill>
              <a:srgbClr val="52627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813149" cy="2110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1180" y="2447924"/>
            <a:ext cx="10433664" cy="783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Devel</a:t>
            </a: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oper → pushes code to GitHub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Jenkins CI/CD → builds Docker image using Dockerfile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Terraform → provisions AWS infrastructure (EC2, EKS, networking)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Image Pushed → to AWS ECR / DockerHub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Kubernetes (EKS) → pulls image &amp; runs container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Service + LoadBalancer→ exposes Bookstore App to users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MongoDB Pod/Service → stores users, login, cart, articles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Prometheus → collects metrics (CPU, memory, pods, requests/sec)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E0E6F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Grafana → visualizes metrics &amp; builds dashboards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2270065" y="1232919"/>
            <a:ext cx="5540472" cy="7474979"/>
            <a:chOff x="0" y="0"/>
            <a:chExt cx="812800" cy="10965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096597"/>
            </a:xfrm>
            <a:custGeom>
              <a:avLst/>
              <a:gdLst/>
              <a:ahLst/>
              <a:cxnLst/>
              <a:rect r="r" b="b" t="t" l="l"/>
              <a:pathLst>
                <a:path h="1096597" w="812800">
                  <a:moveTo>
                    <a:pt x="34933" y="0"/>
                  </a:moveTo>
                  <a:lnTo>
                    <a:pt x="777867" y="0"/>
                  </a:lnTo>
                  <a:cubicBezTo>
                    <a:pt x="797160" y="0"/>
                    <a:pt x="812800" y="15640"/>
                    <a:pt x="812800" y="34933"/>
                  </a:cubicBezTo>
                  <a:lnTo>
                    <a:pt x="812800" y="1061663"/>
                  </a:lnTo>
                  <a:cubicBezTo>
                    <a:pt x="812800" y="1070928"/>
                    <a:pt x="809120" y="1079814"/>
                    <a:pt x="802568" y="1086365"/>
                  </a:cubicBezTo>
                  <a:cubicBezTo>
                    <a:pt x="796017" y="1092916"/>
                    <a:pt x="787131" y="1096597"/>
                    <a:pt x="777867" y="1096597"/>
                  </a:cubicBezTo>
                  <a:lnTo>
                    <a:pt x="34933" y="1096597"/>
                  </a:lnTo>
                  <a:cubicBezTo>
                    <a:pt x="15640" y="1096597"/>
                    <a:pt x="0" y="1080956"/>
                    <a:pt x="0" y="1061663"/>
                  </a:cubicBezTo>
                  <a:lnTo>
                    <a:pt x="0" y="34933"/>
                  </a:lnTo>
                  <a:cubicBezTo>
                    <a:pt x="0" y="15640"/>
                    <a:pt x="15640" y="0"/>
                    <a:pt x="34933" y="0"/>
                  </a:cubicBezTo>
                  <a:close/>
                </a:path>
              </a:pathLst>
            </a:custGeom>
            <a:blipFill>
              <a:blip r:embed="rId2"/>
              <a:stretch>
                <a:fillRect l="-1605" t="0" r="-1605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7794" y="0"/>
            <a:ext cx="14140206" cy="10287000"/>
          </a:xfrm>
          <a:custGeom>
            <a:avLst/>
            <a:gdLst/>
            <a:ahLst/>
            <a:cxnLst/>
            <a:rect r="r" b="b" t="t" l="l"/>
            <a:pathLst>
              <a:path h="10287000" w="14140206">
                <a:moveTo>
                  <a:pt x="0" y="0"/>
                </a:moveTo>
                <a:lnTo>
                  <a:pt x="14140206" y="0"/>
                </a:lnTo>
                <a:lnTo>
                  <a:pt x="14140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013" y="1200150"/>
            <a:ext cx="9591498" cy="236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9075" spc="-181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Infrastructure</a:t>
            </a:r>
          </a:p>
          <a:p>
            <a:pPr algn="l" marL="0" indent="0" lvl="0">
              <a:lnSpc>
                <a:spcPts val="90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Tracking-System-Application Presentation</dc:description>
  <dc:identifier>DAG1-gzraaM</dc:identifier>
  <dcterms:modified xsi:type="dcterms:W3CDTF">2011-08-01T06:04:30Z</dcterms:modified>
  <cp:revision>1</cp:revision>
  <dc:title>Tracking-System-Application Presentation</dc:title>
</cp:coreProperties>
</file>